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8" r:id="rId32"/>
    <p:sldId id="2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801" autoAdjust="0"/>
  </p:normalViewPr>
  <p:slideViewPr>
    <p:cSldViewPr snapToGrid="0">
      <p:cViewPr varScale="1">
        <p:scale>
          <a:sx n="65" d="100"/>
          <a:sy n="65" d="100"/>
        </p:scale>
        <p:origin x="77"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7FBB5-F482-4B50-A7B2-7DF50DC76A12}" type="datetimeFigureOut">
              <a:rPr lang="en-US" smtClean="0"/>
              <a:t>11/16/2020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1E6B3-ADAA-4ED4-8DE0-08257D4C8F00}" type="slidenum">
              <a:rPr lang="en-US" smtClean="0"/>
              <a:t>‹#›</a:t>
            </a:fld>
            <a:endParaRPr lang="en-US"/>
          </a:p>
        </p:txBody>
      </p:sp>
    </p:spTree>
    <p:extLst>
      <p:ext uri="{BB962C8B-B14F-4D97-AF65-F5344CB8AC3E}">
        <p14:creationId xmlns:p14="http://schemas.microsoft.com/office/powerpoint/2010/main" val="364735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https://www.youtube.com/watch?v=pyCADk5tnxU</a:t>
            </a:r>
          </a:p>
        </p:txBody>
      </p:sp>
      <p:sp>
        <p:nvSpPr>
          <p:cNvPr id="4" name="Slide Number Placeholder 3"/>
          <p:cNvSpPr>
            <a:spLocks noGrp="1"/>
          </p:cNvSpPr>
          <p:nvPr>
            <p:ph type="sldNum" sz="quarter" idx="10"/>
          </p:nvPr>
        </p:nvSpPr>
        <p:spPr/>
        <p:txBody>
          <a:bodyPr/>
          <a:lstStyle/>
          <a:p>
            <a:fld id="{7DAF3658-78A6-44D1-A2D8-A5BB716FB713}" type="slidenum">
              <a:rPr lang="en-US" smtClean="0"/>
              <a:t>4</a:t>
            </a:fld>
            <a:endParaRPr lang="en-US"/>
          </a:p>
        </p:txBody>
      </p:sp>
    </p:spTree>
    <p:extLst>
      <p:ext uri="{BB962C8B-B14F-4D97-AF65-F5344CB8AC3E}">
        <p14:creationId xmlns:p14="http://schemas.microsoft.com/office/powerpoint/2010/main" val="3200778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 Articular morphology of the bones of the </a:t>
            </a:r>
            <a:r>
              <a:rPr lang="en-US" dirty="0" err="1"/>
              <a:t>Drepanosaurus</a:t>
            </a:r>
            <a:r>
              <a:rPr lang="en-US" dirty="0"/>
              <a:t> (A–F) and Cyclopes forelimbs (G–J), illustrating osteological limitations to range of motion. Illustration of Cyclopes forelimb based on AMNH M 139228, YPM M 13499, and [42]. (A) Right glenoid fossa of GR 737 in lateral view, with strong dorsal and ventral margins limiting motion to protraction and retraction. (B) Right </a:t>
            </a:r>
            <a:r>
              <a:rPr lang="en-US" dirty="0" err="1"/>
              <a:t>humerus</a:t>
            </a:r>
            <a:r>
              <a:rPr lang="en-US" dirty="0"/>
              <a:t> of GR 737 in distal view, with strongly differentiated distal condyles. (C) Right radius and ulna of GR 737 in proximal view, with large and differentiated ulnar cotyles for reception of humeral condyles, restricting motion to flexion and extension. Also note the proximal process of the radius fitting into a notch in the ulna, restricting pronation and supination. (D) Right ulna (distal view) and right intermedium (proximal view of GR 737), with distinct ball-</a:t>
            </a:r>
            <a:r>
              <a:rPr lang="en-US" dirty="0" err="1"/>
              <a:t>insocket</a:t>
            </a:r>
            <a:r>
              <a:rPr lang="en-US" dirty="0"/>
              <a:t> joint. (E) Left radius (distal view, mirrored) and left </a:t>
            </a:r>
            <a:r>
              <a:rPr lang="en-US" dirty="0" err="1"/>
              <a:t>radiale</a:t>
            </a:r>
            <a:r>
              <a:rPr lang="en-US" dirty="0"/>
              <a:t> (proximal view, mirrored) of GR 736, with screw-shaped articulation seemingly preventing any motion. (F) Right metacarpal II (distal view) of GR 738 and left manual </a:t>
            </a:r>
            <a:r>
              <a:rPr lang="en-US" dirty="0" err="1"/>
              <a:t>ungual</a:t>
            </a:r>
            <a:r>
              <a:rPr lang="en-US" dirty="0"/>
              <a:t> (proximal view, mirrored) of GR</a:t>
            </a:r>
          </a:p>
          <a:p>
            <a:r>
              <a:rPr lang="en-US" dirty="0"/>
              <a:t>(G) Right </a:t>
            </a:r>
            <a:r>
              <a:rPr lang="en-US" dirty="0" err="1"/>
              <a:t>humerus</a:t>
            </a:r>
            <a:r>
              <a:rPr lang="en-US" dirty="0"/>
              <a:t> of YPM M 13499 (distal view), showing well-differentiated condyles. (H) Right radius and ulna of YPM M 13499 (proximal view), showing well-differentiated cotyles. (I) Right </a:t>
            </a:r>
            <a:r>
              <a:rPr lang="en-US" dirty="0" err="1"/>
              <a:t>manus</a:t>
            </a:r>
            <a:r>
              <a:rPr lang="en-US" dirty="0"/>
              <a:t> of AMNH M 139228 in dorsal view, illustrating tight-fitting and motion-restricting articulations of metacarpophalangeal and interphalangeal joints of the expanded manual digit III. (J) Right penultimate phalanx of digit III of AMNH M 139228 in distal view, illustrating the well-differentiated distal condyles.</a:t>
            </a:r>
          </a:p>
        </p:txBody>
      </p:sp>
      <p:sp>
        <p:nvSpPr>
          <p:cNvPr id="4" name="Slide Number Placeholder 3"/>
          <p:cNvSpPr>
            <a:spLocks noGrp="1"/>
          </p:cNvSpPr>
          <p:nvPr>
            <p:ph type="sldNum" sz="quarter" idx="10"/>
          </p:nvPr>
        </p:nvSpPr>
        <p:spPr/>
        <p:txBody>
          <a:bodyPr/>
          <a:lstStyle/>
          <a:p>
            <a:fld id="{7DAF3658-78A6-44D1-A2D8-A5BB716FB713}" type="slidenum">
              <a:rPr lang="en-US" smtClean="0"/>
              <a:t>5</a:t>
            </a:fld>
            <a:endParaRPr lang="en-US"/>
          </a:p>
        </p:txBody>
      </p:sp>
    </p:spTree>
    <p:extLst>
      <p:ext uri="{BB962C8B-B14F-4D97-AF65-F5344CB8AC3E}">
        <p14:creationId xmlns:p14="http://schemas.microsoft.com/office/powerpoint/2010/main" val="425381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AF3658-78A6-44D1-A2D8-A5BB716FB713}" type="slidenum">
              <a:rPr lang="en-US" smtClean="0"/>
              <a:t>6</a:t>
            </a:fld>
            <a:endParaRPr lang="en-US"/>
          </a:p>
        </p:txBody>
      </p:sp>
    </p:spTree>
    <p:extLst>
      <p:ext uri="{BB962C8B-B14F-4D97-AF65-F5344CB8AC3E}">
        <p14:creationId xmlns:p14="http://schemas.microsoft.com/office/powerpoint/2010/main" val="185899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a:t>
            </a:r>
            <a:r>
              <a:rPr lang="en-US" baseline="0" dirty="0"/>
              <a:t> malleus is on average ~6.4mm</a:t>
            </a:r>
          </a:p>
          <a:p>
            <a:r>
              <a:rPr lang="en-US" baseline="0" dirty="0"/>
              <a:t>Grant’s Golden Mole (</a:t>
            </a:r>
            <a:r>
              <a:rPr lang="en-US" baseline="0" dirty="0" err="1"/>
              <a:t>Eremtalpa</a:t>
            </a:r>
            <a:r>
              <a:rPr lang="en-US" baseline="0" dirty="0"/>
              <a:t>) has inner ear </a:t>
            </a:r>
            <a:r>
              <a:rPr lang="en-US" baseline="0" dirty="0" err="1"/>
              <a:t>ossicles</a:t>
            </a:r>
            <a:r>
              <a:rPr lang="en-US" baseline="0" dirty="0"/>
              <a:t> about as long and notably more massive. Common in other species too</a:t>
            </a:r>
          </a:p>
          <a:p>
            <a:endParaRPr lang="en-US" dirty="0"/>
          </a:p>
        </p:txBody>
      </p:sp>
      <p:sp>
        <p:nvSpPr>
          <p:cNvPr id="4" name="Slide Number Placeholder 3"/>
          <p:cNvSpPr>
            <a:spLocks noGrp="1"/>
          </p:cNvSpPr>
          <p:nvPr>
            <p:ph type="sldNum" sz="quarter" idx="10"/>
          </p:nvPr>
        </p:nvSpPr>
        <p:spPr/>
        <p:txBody>
          <a:bodyPr/>
          <a:lstStyle/>
          <a:p>
            <a:fld id="{937A9F4F-4AA1-434B-B6E9-4519B9038EE1}" type="slidenum">
              <a:rPr lang="en-US" smtClean="0"/>
              <a:t>15</a:t>
            </a:fld>
            <a:endParaRPr lang="en-US"/>
          </a:p>
        </p:txBody>
      </p:sp>
    </p:spTree>
    <p:extLst>
      <p:ext uri="{BB962C8B-B14F-4D97-AF65-F5344CB8AC3E}">
        <p14:creationId xmlns:p14="http://schemas.microsoft.com/office/powerpoint/2010/main" val="200484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https://whatsinjohnsfreezer.com/2015/09/23/elephant-feet-2/</a:t>
            </a:r>
          </a:p>
        </p:txBody>
      </p:sp>
      <p:sp>
        <p:nvSpPr>
          <p:cNvPr id="4" name="Slide Number Placeholder 3"/>
          <p:cNvSpPr>
            <a:spLocks noGrp="1"/>
          </p:cNvSpPr>
          <p:nvPr>
            <p:ph type="sldNum" sz="quarter" idx="10"/>
          </p:nvPr>
        </p:nvSpPr>
        <p:spPr/>
        <p:txBody>
          <a:bodyPr/>
          <a:lstStyle/>
          <a:p>
            <a:fld id="{325A3120-5EB3-4A50-88EA-AE1F400C87C9}" type="slidenum">
              <a:rPr lang="en-US" smtClean="0"/>
              <a:t>19</a:t>
            </a:fld>
            <a:endParaRPr lang="en-US"/>
          </a:p>
        </p:txBody>
      </p:sp>
    </p:spTree>
    <p:extLst>
      <p:ext uri="{BB962C8B-B14F-4D97-AF65-F5344CB8AC3E}">
        <p14:creationId xmlns:p14="http://schemas.microsoft.com/office/powerpoint/2010/main" val="8044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https://whatsinjohnsfreezer.com/2015/09/23/elephant-feet-2/</a:t>
            </a:r>
          </a:p>
        </p:txBody>
      </p:sp>
      <p:sp>
        <p:nvSpPr>
          <p:cNvPr id="4" name="Slide Number Placeholder 3"/>
          <p:cNvSpPr>
            <a:spLocks noGrp="1"/>
          </p:cNvSpPr>
          <p:nvPr>
            <p:ph type="sldNum" sz="quarter" idx="10"/>
          </p:nvPr>
        </p:nvSpPr>
        <p:spPr/>
        <p:txBody>
          <a:bodyPr/>
          <a:lstStyle/>
          <a:p>
            <a:fld id="{325A3120-5EB3-4A50-88EA-AE1F400C87C9}" type="slidenum">
              <a:rPr lang="en-US" smtClean="0"/>
              <a:t>20</a:t>
            </a:fld>
            <a:endParaRPr lang="en-US"/>
          </a:p>
        </p:txBody>
      </p:sp>
    </p:spTree>
    <p:extLst>
      <p:ext uri="{BB962C8B-B14F-4D97-AF65-F5344CB8AC3E}">
        <p14:creationId xmlns:p14="http://schemas.microsoft.com/office/powerpoint/2010/main" val="3128464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Extinct in 1768. Fur traders hunted them and otters. Was it overhunting, or ecological collapse?</a:t>
            </a:r>
          </a:p>
          <a:p>
            <a:r>
              <a:rPr lang="en-US" dirty="0"/>
              <a:t>No back</a:t>
            </a:r>
            <a:r>
              <a:rPr lang="en-US" baseline="0" dirty="0"/>
              <a:t> legs, no fingers?!</a:t>
            </a:r>
            <a:endParaRPr lang="en-US" dirty="0"/>
          </a:p>
        </p:txBody>
      </p:sp>
      <p:sp>
        <p:nvSpPr>
          <p:cNvPr id="4" name="Slide Number Placeholder 3"/>
          <p:cNvSpPr>
            <a:spLocks noGrp="1"/>
          </p:cNvSpPr>
          <p:nvPr>
            <p:ph type="sldNum" sz="quarter" idx="10"/>
          </p:nvPr>
        </p:nvSpPr>
        <p:spPr/>
        <p:txBody>
          <a:bodyPr/>
          <a:lstStyle/>
          <a:p>
            <a:fld id="{E981E6B3-ADAA-4ED4-8DE0-08257D4C8F00}" type="slidenum">
              <a:rPr lang="en-US" smtClean="0"/>
              <a:t>31</a:t>
            </a:fld>
            <a:endParaRPr lang="en-US"/>
          </a:p>
        </p:txBody>
      </p:sp>
    </p:spTree>
    <p:extLst>
      <p:ext uri="{BB962C8B-B14F-4D97-AF65-F5344CB8AC3E}">
        <p14:creationId xmlns:p14="http://schemas.microsoft.com/office/powerpoint/2010/main" val="4237000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2264D97-0A39-47D4-844A-101ACDFC0EB0}"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92440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64D97-0A39-47D4-844A-101ACDFC0EB0}"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201453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64D97-0A39-47D4-844A-101ACDFC0EB0}"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21202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264D97-0A39-47D4-844A-101ACDFC0EB0}"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156200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264D97-0A39-47D4-844A-101ACDFC0EB0}" type="datetimeFigureOut">
              <a:rPr lang="en-US" smtClean="0"/>
              <a:t>11/16/2020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33413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2264D97-0A39-47D4-844A-101ACDFC0EB0}"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1367482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2264D97-0A39-47D4-844A-101ACDFC0EB0}" type="datetimeFigureOut">
              <a:rPr lang="en-US" smtClean="0"/>
              <a:t>11/16/2020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2624121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264D97-0A39-47D4-844A-101ACDFC0EB0}" type="datetimeFigureOut">
              <a:rPr lang="en-US" smtClean="0"/>
              <a:t>11/16/2020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888163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64D97-0A39-47D4-844A-101ACDFC0EB0}" type="datetimeFigureOut">
              <a:rPr lang="en-US" smtClean="0"/>
              <a:t>11/16/2020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56882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64D97-0A39-47D4-844A-101ACDFC0EB0}"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224627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64D97-0A39-47D4-844A-101ACDFC0EB0}" type="datetimeFigureOut">
              <a:rPr lang="en-US" smtClean="0"/>
              <a:t>11/16/2020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248941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64D97-0A39-47D4-844A-101ACDFC0EB0}" type="datetimeFigureOut">
              <a:rPr lang="en-US" smtClean="0"/>
              <a:t>11/16/2020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941A0-0B56-4C82-A029-B3450A06D504}" type="slidenum">
              <a:rPr lang="en-US" smtClean="0"/>
              <a:t>‹#›</a:t>
            </a:fld>
            <a:endParaRPr lang="en-US"/>
          </a:p>
        </p:txBody>
      </p:sp>
    </p:spTree>
    <p:extLst>
      <p:ext uri="{BB962C8B-B14F-4D97-AF65-F5344CB8AC3E}">
        <p14:creationId xmlns:p14="http://schemas.microsoft.com/office/powerpoint/2010/main" val="2855756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gi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3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6934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Macroscelidae</a:t>
            </a:r>
            <a:r>
              <a:rPr lang="en-US" dirty="0"/>
              <a:t> (Elephant shrews)</a:t>
            </a:r>
          </a:p>
        </p:txBody>
      </p:sp>
      <p:sp>
        <p:nvSpPr>
          <p:cNvPr id="3" name="Content Placeholder 2"/>
          <p:cNvSpPr>
            <a:spLocks noGrp="1"/>
          </p:cNvSpPr>
          <p:nvPr>
            <p:ph idx="1"/>
          </p:nvPr>
        </p:nvSpPr>
        <p:spPr/>
        <p:txBody>
          <a:bodyPr/>
          <a:lstStyle/>
          <a:p>
            <a:r>
              <a:rPr lang="en-US" dirty="0"/>
              <a:t>~ 20 species</a:t>
            </a:r>
          </a:p>
          <a:p>
            <a:endParaRPr lang="en-US" dirty="0"/>
          </a:p>
        </p:txBody>
      </p:sp>
      <p:pic>
        <p:nvPicPr>
          <p:cNvPr id="3074" name="Picture 2" descr="Rhynchocyon petersi from s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44" y="2616009"/>
            <a:ext cx="6241183" cy="41588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elephant shrew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505" y="2616009"/>
            <a:ext cx="5545151" cy="415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05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Macroscelidae</a:t>
            </a:r>
            <a:r>
              <a:rPr lang="en-US" dirty="0"/>
              <a:t> (Elephant shrews)</a:t>
            </a:r>
          </a:p>
        </p:txBody>
      </p:sp>
      <p:sp>
        <p:nvSpPr>
          <p:cNvPr id="3" name="Content Placeholder 2"/>
          <p:cNvSpPr>
            <a:spLocks noGrp="1"/>
          </p:cNvSpPr>
          <p:nvPr>
            <p:ph idx="1"/>
          </p:nvPr>
        </p:nvSpPr>
        <p:spPr/>
        <p:txBody>
          <a:bodyPr/>
          <a:lstStyle/>
          <a:p>
            <a:r>
              <a:rPr lang="en-US" dirty="0"/>
              <a:t>~ 20 species</a:t>
            </a:r>
          </a:p>
          <a:p>
            <a:endParaRPr lang="en-US" dirty="0"/>
          </a:p>
        </p:txBody>
      </p:sp>
      <p:pic>
        <p:nvPicPr>
          <p:cNvPr id="3074" name="Picture 2" descr="Rhynchocyon petersi from s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44" y="2616009"/>
            <a:ext cx="6241183" cy="41588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macroscelidea sk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134" y="2615833"/>
            <a:ext cx="5544422" cy="415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20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195" y="1144892"/>
            <a:ext cx="4953817" cy="5713108"/>
          </a:xfrm>
          <a:prstGeom prst="rect">
            <a:avLst/>
          </a:prstGeom>
        </p:spPr>
      </p:pic>
      <p:sp>
        <p:nvSpPr>
          <p:cNvPr id="2" name="Title 1"/>
          <p:cNvSpPr>
            <a:spLocks noGrp="1"/>
          </p:cNvSpPr>
          <p:nvPr>
            <p:ph type="title"/>
          </p:nvPr>
        </p:nvSpPr>
        <p:spPr/>
        <p:txBody>
          <a:bodyPr/>
          <a:lstStyle/>
          <a:p>
            <a:r>
              <a:rPr lang="en-US" dirty="0" err="1"/>
              <a:t>Afrotheria</a:t>
            </a:r>
            <a:r>
              <a:rPr lang="en-US" dirty="0"/>
              <a:t>: </a:t>
            </a:r>
            <a:r>
              <a:rPr lang="en-US" dirty="0" err="1"/>
              <a:t>Macroscelidae</a:t>
            </a:r>
            <a:r>
              <a:rPr lang="en-US" dirty="0"/>
              <a:t> (Elephant shrews)</a:t>
            </a:r>
          </a:p>
        </p:txBody>
      </p:sp>
      <p:sp>
        <p:nvSpPr>
          <p:cNvPr id="3" name="Content Placeholder 2"/>
          <p:cNvSpPr>
            <a:spLocks noGrp="1"/>
          </p:cNvSpPr>
          <p:nvPr>
            <p:ph idx="1"/>
          </p:nvPr>
        </p:nvSpPr>
        <p:spPr/>
        <p:txBody>
          <a:bodyPr/>
          <a:lstStyle/>
          <a:p>
            <a:r>
              <a:rPr lang="en-US" dirty="0"/>
              <a:t>~ 20 species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070" y="5905500"/>
            <a:ext cx="4671060" cy="952500"/>
          </a:xfrm>
          <a:prstGeom prst="rect">
            <a:avLst/>
          </a:prstGeom>
        </p:spPr>
      </p:pic>
    </p:spTree>
    <p:extLst>
      <p:ext uri="{BB962C8B-B14F-4D97-AF65-F5344CB8AC3E}">
        <p14:creationId xmlns:p14="http://schemas.microsoft.com/office/powerpoint/2010/main" val="1462960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Chrysochloridae</a:t>
            </a:r>
            <a:r>
              <a:rPr lang="en-US" dirty="0"/>
              <a:t> (Golden mole)</a:t>
            </a:r>
          </a:p>
        </p:txBody>
      </p:sp>
      <p:sp>
        <p:nvSpPr>
          <p:cNvPr id="3" name="Content Placeholder 2"/>
          <p:cNvSpPr>
            <a:spLocks noGrp="1"/>
          </p:cNvSpPr>
          <p:nvPr>
            <p:ph idx="1"/>
          </p:nvPr>
        </p:nvSpPr>
        <p:spPr>
          <a:xfrm>
            <a:off x="623455" y="1565853"/>
            <a:ext cx="10515600" cy="4351338"/>
          </a:xfrm>
        </p:spPr>
        <p:txBody>
          <a:bodyPr/>
          <a:lstStyle/>
          <a:p>
            <a:r>
              <a:rPr lang="en-US" dirty="0"/>
              <a:t>~ 21 species</a:t>
            </a:r>
          </a:p>
        </p:txBody>
      </p:sp>
      <p:pic>
        <p:nvPicPr>
          <p:cNvPr id="4098" name="Picture 2" descr="Image result for golden m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28" y="2548169"/>
            <a:ext cx="5624945" cy="421870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golden mol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Image result for golden m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518" y="2548169"/>
            <a:ext cx="6296580" cy="421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03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Chrysochloridae</a:t>
            </a:r>
            <a:r>
              <a:rPr lang="en-US" dirty="0"/>
              <a:t> (Golden mole)</a:t>
            </a:r>
          </a:p>
        </p:txBody>
      </p:sp>
      <p:sp>
        <p:nvSpPr>
          <p:cNvPr id="3" name="Content Placeholder 2"/>
          <p:cNvSpPr>
            <a:spLocks noGrp="1"/>
          </p:cNvSpPr>
          <p:nvPr>
            <p:ph idx="1"/>
          </p:nvPr>
        </p:nvSpPr>
        <p:spPr>
          <a:xfrm>
            <a:off x="623455" y="1565853"/>
            <a:ext cx="10515600" cy="4351338"/>
          </a:xfrm>
        </p:spPr>
        <p:txBody>
          <a:bodyPr/>
          <a:lstStyle/>
          <a:p>
            <a:r>
              <a:rPr lang="en-US" dirty="0"/>
              <a:t>~ 21 species</a:t>
            </a:r>
          </a:p>
        </p:txBody>
      </p:sp>
      <p:sp>
        <p:nvSpPr>
          <p:cNvPr id="4" name="AutoShape 4" descr="Image result for golden mol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Image result for golden mole skele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15317"/>
            <a:ext cx="56007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golden mole skele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805" y="3967162"/>
            <a:ext cx="3699164" cy="277437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result for golden mole skelet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8155" y="2179060"/>
            <a:ext cx="5600700" cy="456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0460" y="3963267"/>
            <a:ext cx="2273613" cy="2823788"/>
          </a:xfrm>
          <a:prstGeom prst="rect">
            <a:avLst/>
          </a:prstGeom>
        </p:spPr>
      </p:pic>
      <p:sp>
        <p:nvSpPr>
          <p:cNvPr id="5" name="Rectangle 4"/>
          <p:cNvSpPr/>
          <p:nvPr/>
        </p:nvSpPr>
        <p:spPr>
          <a:xfrm>
            <a:off x="5728855" y="3963267"/>
            <a:ext cx="2265218" cy="2894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806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04349" y="2258021"/>
            <a:ext cx="5715000" cy="4514850"/>
          </a:xfrm>
          <a:prstGeom prst="rect">
            <a:avLst/>
          </a:prstGeom>
        </p:spPr>
      </p:pic>
      <p:sp>
        <p:nvSpPr>
          <p:cNvPr id="2" name="Title 1"/>
          <p:cNvSpPr>
            <a:spLocks noGrp="1"/>
          </p:cNvSpPr>
          <p:nvPr>
            <p:ph type="title"/>
          </p:nvPr>
        </p:nvSpPr>
        <p:spPr/>
        <p:txBody>
          <a:bodyPr/>
          <a:lstStyle/>
          <a:p>
            <a:r>
              <a:rPr lang="en-US" dirty="0" err="1"/>
              <a:t>Afrotheria</a:t>
            </a:r>
            <a:r>
              <a:rPr lang="en-US" dirty="0"/>
              <a:t>: </a:t>
            </a:r>
            <a:r>
              <a:rPr lang="en-US" dirty="0" err="1"/>
              <a:t>Chrysochloridae</a:t>
            </a:r>
            <a:r>
              <a:rPr lang="en-US" dirty="0"/>
              <a:t> (Golden mole)</a:t>
            </a:r>
          </a:p>
        </p:txBody>
      </p:sp>
      <p:sp>
        <p:nvSpPr>
          <p:cNvPr id="3" name="Content Placeholder 2"/>
          <p:cNvSpPr>
            <a:spLocks noGrp="1"/>
          </p:cNvSpPr>
          <p:nvPr>
            <p:ph idx="1"/>
          </p:nvPr>
        </p:nvSpPr>
        <p:spPr>
          <a:xfrm>
            <a:off x="623455" y="1565853"/>
            <a:ext cx="10515600" cy="4351338"/>
          </a:xfrm>
        </p:spPr>
        <p:txBody>
          <a:bodyPr/>
          <a:lstStyle/>
          <a:p>
            <a:r>
              <a:rPr lang="en-US" dirty="0"/>
              <a:t>~ 21 species</a:t>
            </a:r>
          </a:p>
        </p:txBody>
      </p:sp>
      <p:sp>
        <p:nvSpPr>
          <p:cNvPr id="4" name="AutoShape 4" descr="Image result for golden mol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617539" y="2424555"/>
            <a:ext cx="3195243" cy="4390103"/>
          </a:xfrm>
          <a:prstGeom prst="rect">
            <a:avLst/>
          </a:prstGeom>
        </p:spPr>
      </p:pic>
      <p:pic>
        <p:nvPicPr>
          <p:cNvPr id="1026" name="Picture 2" descr="Ossicles | Tinnitus relief, Tinnitus cure, Tinnitus remedi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54" y="409718"/>
            <a:ext cx="6305274" cy="630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221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Afrosorcida</a:t>
            </a:r>
            <a:r>
              <a:rPr lang="en-US" dirty="0"/>
              <a:t>: Tenrecs</a:t>
            </a:r>
          </a:p>
        </p:txBody>
      </p:sp>
      <p:sp>
        <p:nvSpPr>
          <p:cNvPr id="3" name="Content Placeholder 2"/>
          <p:cNvSpPr>
            <a:spLocks noGrp="1"/>
          </p:cNvSpPr>
          <p:nvPr>
            <p:ph idx="1"/>
          </p:nvPr>
        </p:nvSpPr>
        <p:spPr/>
        <p:txBody>
          <a:bodyPr/>
          <a:lstStyle/>
          <a:p>
            <a:r>
              <a:rPr lang="en-US" dirty="0"/>
              <a:t>~ 35 species</a:t>
            </a:r>
          </a:p>
        </p:txBody>
      </p:sp>
      <p:pic>
        <p:nvPicPr>
          <p:cNvPr id="2050" name="Picture 2" descr="Image result for tenr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86" y="4148310"/>
            <a:ext cx="4015608" cy="26343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en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341" y="1275252"/>
            <a:ext cx="3939571" cy="27872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enr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6341" y="4150726"/>
            <a:ext cx="3939571" cy="26319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web footed tenre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3591" y="4148309"/>
            <a:ext cx="3760853" cy="26482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tenre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5700" y="1734197"/>
            <a:ext cx="4318744" cy="232830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iant otter shre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424" y="1734197"/>
            <a:ext cx="2910378" cy="232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901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Tenrecs</a:t>
            </a:r>
          </a:p>
        </p:txBody>
      </p:sp>
      <p:sp>
        <p:nvSpPr>
          <p:cNvPr id="3" name="Content Placeholder 2"/>
          <p:cNvSpPr>
            <a:spLocks noGrp="1"/>
          </p:cNvSpPr>
          <p:nvPr>
            <p:ph idx="1"/>
          </p:nvPr>
        </p:nvSpPr>
        <p:spPr/>
        <p:txBody>
          <a:bodyPr/>
          <a:lstStyle/>
          <a:p>
            <a:r>
              <a:rPr lang="en-US" dirty="0"/>
              <a:t>~ 35 species</a:t>
            </a:r>
          </a:p>
          <a:p>
            <a:r>
              <a:rPr lang="en-US" dirty="0"/>
              <a:t>Africa </a:t>
            </a:r>
          </a:p>
          <a:p>
            <a:pPr marL="0" indent="0">
              <a:buNone/>
            </a:pPr>
            <a:r>
              <a:rPr lang="en-US" dirty="0"/>
              <a:t>       &amp; Madagascar</a:t>
            </a:r>
          </a:p>
        </p:txBody>
      </p:sp>
      <p:pic>
        <p:nvPicPr>
          <p:cNvPr id="2056" name="Picture 8" descr="Image result for web footed tenr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388" y="4136231"/>
            <a:ext cx="3760853" cy="26482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iant otter shr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050" y="1672992"/>
            <a:ext cx="2910378" cy="23283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fm-digital-assets.fieldmuseum.org/721/244/25973_Dorsal_RB01_M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055" y="64363"/>
            <a:ext cx="5225591" cy="23052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fm-digital-assets.fieldmuseum.org/721/245/25973_FullLateral_RB01_M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0055" y="2441494"/>
            <a:ext cx="5225591" cy="19546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fm-digital-assets.fieldmuseum.org/721/246/25973_Ventral_RB01_M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348" y="4493611"/>
            <a:ext cx="5230853" cy="22768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nrec bra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799" y="3797449"/>
            <a:ext cx="2724090" cy="30105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tenrec bra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799" y="3759882"/>
            <a:ext cx="2724090" cy="301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537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a:xfrm>
            <a:off x="838200" y="2104382"/>
            <a:ext cx="10515600" cy="4351338"/>
          </a:xfrm>
        </p:spPr>
        <p:txBody>
          <a:bodyPr/>
          <a:lstStyle/>
          <a:p>
            <a:endParaRPr lang="en-US"/>
          </a:p>
        </p:txBody>
      </p:sp>
      <p:pic>
        <p:nvPicPr>
          <p:cNvPr id="4098" name="Picture 2" descr="Image result for proboscidea ev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93" y="1506071"/>
            <a:ext cx="8218956" cy="5132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roboscidea ev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3216" y="1309258"/>
            <a:ext cx="3578784" cy="532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090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11266" name="Picture 2" descr="Image result for ELEPHANT FOOT MORPH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09" y="1456174"/>
            <a:ext cx="5331488" cy="533148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ELEPHANT FOOT MORPH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06497" y="1532407"/>
            <a:ext cx="9975745" cy="53255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619509" y="1456174"/>
            <a:ext cx="4104409" cy="5331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440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Xenarthra</a:t>
            </a:r>
            <a:r>
              <a:rPr lang="en-US" dirty="0"/>
              <a:t>: Anteaters (4 </a:t>
            </a:r>
            <a:r>
              <a:rPr lang="en-US" dirty="0" err="1"/>
              <a:t>sp</a:t>
            </a:r>
            <a:r>
              <a:rPr lang="en-US" dirty="0"/>
              <a:t>)</a:t>
            </a:r>
          </a:p>
        </p:txBody>
      </p:sp>
      <p:sp>
        <p:nvSpPr>
          <p:cNvPr id="3" name="Content Placeholder 2"/>
          <p:cNvSpPr>
            <a:spLocks noGrp="1"/>
          </p:cNvSpPr>
          <p:nvPr>
            <p:ph idx="1"/>
          </p:nvPr>
        </p:nvSpPr>
        <p:spPr/>
        <p:txBody>
          <a:bodyPr/>
          <a:lstStyle/>
          <a:p>
            <a:endParaRPr lang="en-US"/>
          </a:p>
        </p:txBody>
      </p:sp>
      <p:pic>
        <p:nvPicPr>
          <p:cNvPr id="7170" name="Picture 2" descr="Image result for silky anteater anatomy ul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16" y="1836014"/>
            <a:ext cx="7217977" cy="485573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anteater arbore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325" y="950497"/>
            <a:ext cx="4288659" cy="574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6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11268" name="Picture 4" descr="Image result for ELEPHANT FOOT MORPH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506497" y="1532407"/>
            <a:ext cx="9975745" cy="53255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619509" y="1456174"/>
            <a:ext cx="4104409" cy="5331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at pad removed, looking up through where it was at the palm of the &quot;hands&quot;, where the tendons and ligaments connect to the five toes. Each arc-like structure is a toe; the &quot;thumb&quot; (first toe) is on the upper le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625" y="1456174"/>
            <a:ext cx="3845447" cy="512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47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624" y="-1122"/>
            <a:ext cx="9694605" cy="6859122"/>
          </a:xfr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4041219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156" y="2201578"/>
            <a:ext cx="6037035" cy="411032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elephant trunk mus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13" y="2301650"/>
            <a:ext cx="6196291" cy="4119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544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63096"/>
            <a:ext cx="10017030" cy="5039721"/>
          </a:xfrm>
          <a:prstGeom prst="rect">
            <a:avLst/>
          </a:prstGeom>
        </p:spPr>
      </p:pic>
    </p:spTree>
    <p:extLst>
      <p:ext uri="{BB962C8B-B14F-4D97-AF65-F5344CB8AC3E}">
        <p14:creationId xmlns:p14="http://schemas.microsoft.com/office/powerpoint/2010/main" val="2625529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63096"/>
            <a:ext cx="10017030" cy="5039721"/>
          </a:xfrm>
          <a:prstGeom prst="rect">
            <a:avLst/>
          </a:prstGeom>
        </p:spPr>
      </p:pic>
      <p:sp>
        <p:nvSpPr>
          <p:cNvPr id="4" name="Rectangle 3"/>
          <p:cNvSpPr/>
          <p:nvPr/>
        </p:nvSpPr>
        <p:spPr>
          <a:xfrm>
            <a:off x="7853083" y="4025424"/>
            <a:ext cx="4110860" cy="476464"/>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9270914" y="5221097"/>
            <a:ext cx="2825277" cy="1516657"/>
          </a:xfrm>
          <a:prstGeom prst="rect">
            <a:avLst/>
          </a:prstGeom>
        </p:spPr>
      </p:pic>
    </p:spTree>
    <p:extLst>
      <p:ext uri="{BB962C8B-B14F-4D97-AF65-F5344CB8AC3E}">
        <p14:creationId xmlns:p14="http://schemas.microsoft.com/office/powerpoint/2010/main" val="1562475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br>
              <a:rPr lang="en-US" dirty="0"/>
            </a:br>
            <a:r>
              <a:rPr lang="en-US" dirty="0" err="1"/>
              <a:t>Proboscidia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724" y="1690688"/>
            <a:ext cx="5459504" cy="4969929"/>
          </a:xfrm>
        </p:spPr>
      </p:pic>
      <p:pic>
        <p:nvPicPr>
          <p:cNvPr id="13314" name="Picture 2" descr="Image result for elephant 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5063" y="0"/>
            <a:ext cx="4706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66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6" name="Picture 16" descr="Image result for hyrax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83" y="1988346"/>
            <a:ext cx="3353267" cy="25539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(Hyrax)</a:t>
            </a:r>
          </a:p>
        </p:txBody>
      </p:sp>
      <p:sp>
        <p:nvSpPr>
          <p:cNvPr id="3" name="Content Placeholder 2"/>
          <p:cNvSpPr>
            <a:spLocks noGrp="1"/>
          </p:cNvSpPr>
          <p:nvPr>
            <p:ph idx="1"/>
          </p:nvPr>
        </p:nvSpPr>
        <p:spPr>
          <a:xfrm>
            <a:off x="838200" y="1442066"/>
            <a:ext cx="10515600" cy="4351338"/>
          </a:xfrm>
        </p:spPr>
        <p:txBody>
          <a:bodyPr/>
          <a:lstStyle/>
          <a:p>
            <a:r>
              <a:rPr lang="en-US" dirty="0"/>
              <a:t>4 species</a:t>
            </a:r>
          </a:p>
        </p:txBody>
      </p:sp>
      <p:pic>
        <p:nvPicPr>
          <p:cNvPr id="5122" name="Picture 2" descr="Image result for procavia capen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9003" y="67467"/>
            <a:ext cx="20955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procavia capen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2840" y="1490429"/>
            <a:ext cx="3776106" cy="251086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ree-hyrax.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362" y="4187474"/>
            <a:ext cx="3770584" cy="25149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hyrax anatom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9496" y="2601911"/>
            <a:ext cx="3755007" cy="410051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hyrax anato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9497" y="1022964"/>
            <a:ext cx="1511478" cy="151147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hyrax anatom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83" y="4187474"/>
            <a:ext cx="3353267" cy="2514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0783" y="4109421"/>
            <a:ext cx="3353267" cy="78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727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r>
              <a:rPr lang="en-US" dirty="0"/>
              <a:t>3 manatees (</a:t>
            </a:r>
            <a:r>
              <a:rPr lang="en-US" i="1" dirty="0" err="1"/>
              <a:t>Trichechus</a:t>
            </a:r>
            <a:r>
              <a:rPr lang="en-US" dirty="0"/>
              <a:t>)</a:t>
            </a:r>
          </a:p>
          <a:p>
            <a:r>
              <a:rPr lang="en-US" dirty="0"/>
              <a:t>1 dugong (</a:t>
            </a:r>
            <a:r>
              <a:rPr lang="en-US" i="1" dirty="0"/>
              <a:t>Dugong</a:t>
            </a:r>
            <a:r>
              <a:rPr lang="en-US" dirty="0"/>
              <a:t>)</a:t>
            </a:r>
          </a:p>
        </p:txBody>
      </p:sp>
      <p:pic>
        <p:nvPicPr>
          <p:cNvPr id="6146" name="Picture 2" descr="Image result for dug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738" y="3055172"/>
            <a:ext cx="6558795" cy="368932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ug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66" y="3055172"/>
            <a:ext cx="5533983" cy="36893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dugo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0056" y="1030652"/>
            <a:ext cx="3479202" cy="195705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teller's sea c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283494"/>
            <a:ext cx="2306145" cy="1729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01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endParaRPr lang="en-US"/>
          </a:p>
        </p:txBody>
      </p:sp>
      <p:pic>
        <p:nvPicPr>
          <p:cNvPr id="3074" name="Picture 2" descr="Sirenia distribu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05772"/>
            <a:ext cx="10303706" cy="535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045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endParaRPr lang="en-US"/>
          </a:p>
        </p:txBody>
      </p:sp>
      <p:pic>
        <p:nvPicPr>
          <p:cNvPr id="2050" name="Picture 2" descr="Image result for aardvark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521" y="1295976"/>
            <a:ext cx="5420070" cy="556202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manatee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254" y="4925520"/>
            <a:ext cx="5855746" cy="19324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dugong sk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078" y="1328167"/>
            <a:ext cx="2953566" cy="23024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pachyostosis trichech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8949" y="3627886"/>
            <a:ext cx="4235824" cy="30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25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descr="https://upload.wikimedia.org/wikipedia/commons/3/3f/Posterior_structure_of_an_antea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40" y="365126"/>
            <a:ext cx="2867064" cy="20492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Xenarthra</a:t>
            </a:r>
            <a:r>
              <a:rPr lang="en-US" dirty="0"/>
              <a:t>: Anteaters</a:t>
            </a:r>
          </a:p>
        </p:txBody>
      </p:sp>
      <p:pic>
        <p:nvPicPr>
          <p:cNvPr id="7174" name="Picture 6" descr="Image result for anteater tong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379" y="365125"/>
            <a:ext cx="4415374" cy="251451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anteater sk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64" y="2359172"/>
            <a:ext cx="6408073" cy="439491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nteater sk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9800" y="3138054"/>
            <a:ext cx="5382200" cy="361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038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endParaRPr lang="en-US"/>
          </a:p>
        </p:txBody>
      </p:sp>
      <p:pic>
        <p:nvPicPr>
          <p:cNvPr id="12290" name="Picture 2" descr="Image result for elephant tooth conveyor b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84" y="3537935"/>
            <a:ext cx="9746449" cy="30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208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Stellar’s</a:t>
            </a:r>
            <a:r>
              <a:rPr lang="en-US" dirty="0"/>
              <a:t> Sea Cow</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371" y="1447495"/>
            <a:ext cx="7090270" cy="5317703"/>
          </a:xfrm>
        </p:spPr>
      </p:pic>
      <p:pic>
        <p:nvPicPr>
          <p:cNvPr id="1026" name="Picture 2" descr="Steller's Sea Cow – Extinct in 1768 | David Marinell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1847" y="993882"/>
            <a:ext cx="4744782" cy="2846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org Wilhelm Steller on his female sea c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1303" y="3898500"/>
            <a:ext cx="4725326" cy="286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42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r>
              <a:rPr lang="en-US" i="1" dirty="0" err="1"/>
              <a:t>Pezosiren</a:t>
            </a:r>
            <a:r>
              <a:rPr lang="en-US" i="1" dirty="0"/>
              <a:t> </a:t>
            </a:r>
            <a:r>
              <a:rPr lang="en-US" dirty="0"/>
              <a:t>~50Ma creature from Jamaica</a:t>
            </a:r>
            <a:endParaRPr lang="en-US" i="1" dirty="0"/>
          </a:p>
        </p:txBody>
      </p:sp>
      <p:pic>
        <p:nvPicPr>
          <p:cNvPr id="18434" name="Picture 2" descr="Image result for pezosir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7" y="2987385"/>
            <a:ext cx="6877643" cy="375977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pbs.twimg.com/media/Drgu2XtUcAA9Xis.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345" y="2987385"/>
            <a:ext cx="5013036" cy="375977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pezosir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985" y="82823"/>
            <a:ext cx="3791014" cy="2843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039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7" y="-26536"/>
            <a:ext cx="10515600" cy="1325563"/>
          </a:xfrm>
        </p:spPr>
        <p:txBody>
          <a:bodyPr/>
          <a:lstStyle/>
          <a:p>
            <a:r>
              <a:rPr lang="en-US" dirty="0" err="1"/>
              <a:t>Xenarthra</a:t>
            </a:r>
            <a:r>
              <a:rPr lang="en-US" dirty="0"/>
              <a:t>: </a:t>
            </a:r>
            <a:r>
              <a:rPr lang="en-US" dirty="0" err="1"/>
              <a:t>Pilosa</a:t>
            </a:r>
            <a:r>
              <a:rPr lang="en-US" dirty="0"/>
              <a:t>: </a:t>
            </a:r>
            <a:r>
              <a:rPr lang="en-US" dirty="0" err="1"/>
              <a:t>Myrmecophaga</a:t>
            </a:r>
            <a:r>
              <a:rPr lang="en-US" dirty="0"/>
              <a:t>:</a:t>
            </a:r>
            <a:br>
              <a:rPr lang="en-US" dirty="0"/>
            </a:br>
            <a:r>
              <a:rPr lang="en-US" i="1" dirty="0"/>
              <a:t>Cyclopes </a:t>
            </a:r>
            <a:r>
              <a:rPr lang="en-US" i="1" dirty="0" err="1"/>
              <a:t>didactylus</a:t>
            </a:r>
            <a:endParaRPr lang="en-US" i="1" dirty="0"/>
          </a:p>
        </p:txBody>
      </p:sp>
      <p:sp>
        <p:nvSpPr>
          <p:cNvPr id="3" name="Content Placeholder 2"/>
          <p:cNvSpPr>
            <a:spLocks noGrp="1"/>
          </p:cNvSpPr>
          <p:nvPr>
            <p:ph idx="1"/>
          </p:nvPr>
        </p:nvSpPr>
        <p:spPr/>
        <p:txBody>
          <a:bodyPr/>
          <a:lstStyle/>
          <a:p>
            <a:endParaRPr lang="en-US"/>
          </a:p>
        </p:txBody>
      </p:sp>
      <p:pic>
        <p:nvPicPr>
          <p:cNvPr id="5122" name="Picture 2" descr="Image result for silky anteater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924" y="706583"/>
            <a:ext cx="6408253" cy="60523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silky anteater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73" y="3705744"/>
            <a:ext cx="4603172" cy="30532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silky anteater anatom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9941" y="1351816"/>
            <a:ext cx="3397394" cy="228645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ilky anteater anatomy ul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82" y="1351816"/>
            <a:ext cx="1553973" cy="230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487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drepanosaurus cyclo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187" y="636245"/>
            <a:ext cx="6672789" cy="220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8527" y="-26536"/>
            <a:ext cx="10515600" cy="1325563"/>
          </a:xfrm>
        </p:spPr>
        <p:txBody>
          <a:bodyPr/>
          <a:lstStyle/>
          <a:p>
            <a:r>
              <a:rPr lang="en-US" dirty="0" err="1"/>
              <a:t>Xenarthra</a:t>
            </a:r>
            <a:r>
              <a:rPr lang="en-US" dirty="0"/>
              <a:t>: </a:t>
            </a:r>
            <a:r>
              <a:rPr lang="en-US" dirty="0" err="1"/>
              <a:t>Pilosa</a:t>
            </a:r>
            <a:r>
              <a:rPr lang="en-US" dirty="0"/>
              <a:t>: </a:t>
            </a:r>
            <a:r>
              <a:rPr lang="en-US" dirty="0" err="1"/>
              <a:t>Myrmecophaga</a:t>
            </a:r>
            <a:r>
              <a:rPr lang="en-US" dirty="0"/>
              <a:t>:</a:t>
            </a:r>
            <a:br>
              <a:rPr lang="en-US" dirty="0"/>
            </a:br>
            <a:r>
              <a:rPr lang="en-US" i="1" dirty="0"/>
              <a:t>Cyclopes </a:t>
            </a:r>
            <a:r>
              <a:rPr lang="en-US" i="1" dirty="0" err="1"/>
              <a:t>didactylus</a:t>
            </a:r>
            <a:endParaRPr lang="en-US" i="1"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46981" y="2433277"/>
            <a:ext cx="5467202" cy="4351338"/>
          </a:xfrm>
        </p:spPr>
      </p:pic>
      <p:pic>
        <p:nvPicPr>
          <p:cNvPr id="1026" name="Picture 2" descr="Image result for drepanosaurus cyclo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240" y="1740461"/>
            <a:ext cx="5414741" cy="405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00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9371"/>
            <a:ext cx="10515600" cy="1325563"/>
          </a:xfrm>
        </p:spPr>
        <p:txBody>
          <a:bodyPr/>
          <a:lstStyle/>
          <a:p>
            <a:r>
              <a:rPr lang="en-US" dirty="0" err="1"/>
              <a:t>Afrotheria</a:t>
            </a:r>
            <a:endParaRPr lang="en-US" dirty="0"/>
          </a:p>
        </p:txBody>
      </p:sp>
      <p:sp>
        <p:nvSpPr>
          <p:cNvPr id="3" name="Content Placeholder 2"/>
          <p:cNvSpPr>
            <a:spLocks noGrp="1"/>
          </p:cNvSpPr>
          <p:nvPr>
            <p:ph idx="1"/>
          </p:nvPr>
        </p:nvSpPr>
        <p:spPr/>
        <p:txBody>
          <a:bodyPr/>
          <a:lstStyle/>
          <a:p>
            <a:endParaRPr lang="en-US"/>
          </a:p>
        </p:txBody>
      </p:sp>
      <p:pic>
        <p:nvPicPr>
          <p:cNvPr id="12290" name="Picture 2" descr="Image result for afrothe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0"/>
            <a:ext cx="7172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afrother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94934"/>
            <a:ext cx="4332514" cy="546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76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afrothe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501" y="69371"/>
            <a:ext cx="10267499" cy="67886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378065"/>
            <a:ext cx="10515600" cy="1325563"/>
          </a:xfrm>
        </p:spPr>
        <p:txBody>
          <a:bodyPr/>
          <a:lstStyle/>
          <a:p>
            <a:r>
              <a:rPr lang="en-US" dirty="0" err="1"/>
              <a:t>Afrotheria</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4099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Aardvark</a:t>
            </a:r>
          </a:p>
        </p:txBody>
      </p:sp>
      <p:sp>
        <p:nvSpPr>
          <p:cNvPr id="3" name="Content Placeholder 2"/>
          <p:cNvSpPr>
            <a:spLocks noGrp="1"/>
          </p:cNvSpPr>
          <p:nvPr>
            <p:ph idx="1"/>
          </p:nvPr>
        </p:nvSpPr>
        <p:spPr/>
        <p:txBody>
          <a:bodyPr/>
          <a:lstStyle/>
          <a:p>
            <a:endParaRPr lang="en-US"/>
          </a:p>
        </p:txBody>
      </p:sp>
      <p:pic>
        <p:nvPicPr>
          <p:cNvPr id="1030" name="Picture 6" descr="Image result for aardv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782" y="2833576"/>
            <a:ext cx="5116517" cy="38373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ardv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7" y="2889538"/>
            <a:ext cx="5391150" cy="3781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ardvark skele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7873" y="-19078"/>
            <a:ext cx="4175690" cy="27851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ardvark sk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243" y="3140946"/>
            <a:ext cx="3278608" cy="327860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01" y="1516351"/>
            <a:ext cx="370522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geographic range aardva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2355" y="241321"/>
            <a:ext cx="20955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3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Macroscelidae</a:t>
            </a:r>
            <a:r>
              <a:rPr lang="en-US" dirty="0"/>
              <a:t> (Elephant shrews)</a:t>
            </a:r>
          </a:p>
        </p:txBody>
      </p:sp>
      <p:sp>
        <p:nvSpPr>
          <p:cNvPr id="3" name="Content Placeholder 2"/>
          <p:cNvSpPr>
            <a:spLocks noGrp="1"/>
          </p:cNvSpPr>
          <p:nvPr>
            <p:ph idx="1"/>
          </p:nvPr>
        </p:nvSpPr>
        <p:spPr/>
        <p:txBody>
          <a:bodyPr/>
          <a:lstStyle/>
          <a:p>
            <a:r>
              <a:rPr lang="en-US" dirty="0"/>
              <a:t>~ 20 species</a:t>
            </a:r>
          </a:p>
        </p:txBody>
      </p:sp>
      <p:pic>
        <p:nvPicPr>
          <p:cNvPr id="3074" name="Picture 2" descr="Rhynchocyon petersi from s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44" y="2616009"/>
            <a:ext cx="6241183" cy="41588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acroscelid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188" y="1690688"/>
            <a:ext cx="4888612"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549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619</Words>
  <Application>Microsoft Office PowerPoint</Application>
  <PresentationFormat>Widescreen</PresentationFormat>
  <Paragraphs>61</Paragraphs>
  <Slides>32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Xenarthra: Anteaters (4 sp)</vt:lpstr>
      <vt:lpstr>Xenarthra: Anteaters</vt:lpstr>
      <vt:lpstr>Xenarthra: Pilosa: Myrmecophaga: Cyclopes didactylus</vt:lpstr>
      <vt:lpstr>Xenarthra: Pilosa: Myrmecophaga: Cyclopes didactylus</vt:lpstr>
      <vt:lpstr>Afrotheria</vt:lpstr>
      <vt:lpstr>Afrotheria</vt:lpstr>
      <vt:lpstr>Afrotheria: Aardvark</vt:lpstr>
      <vt:lpstr>Afrotheria: Macroscelidae (Elephant shrews)</vt:lpstr>
      <vt:lpstr>Afrotheria: Macroscelidae (Elephant shrews)</vt:lpstr>
      <vt:lpstr>Afrotheria: Macroscelidae (Elephant shrews)</vt:lpstr>
      <vt:lpstr>Afrotheria: Macroscelidae (Elephant shrews)</vt:lpstr>
      <vt:lpstr>Afrotheria: Chrysochloridae (Golden mole)</vt:lpstr>
      <vt:lpstr>Afrotheria: Chrysochloridae (Golden mole)</vt:lpstr>
      <vt:lpstr>Afrotheria: Chrysochloridae (Golden mole)</vt:lpstr>
      <vt:lpstr>Afrotheria: Afrosorcida: Tenrecs</vt:lpstr>
      <vt:lpstr>Afrotheria: Tenrecs</vt:lpstr>
      <vt:lpstr>Afrotheria: Paenungulata: Proboscidia</vt:lpstr>
      <vt:lpstr>Afrotheria: Paenungulata: Proboscidia</vt:lpstr>
      <vt:lpstr>Afrotheria: Paenungulata: Proboscidia</vt:lpstr>
      <vt:lpstr>PowerPoint Presentation</vt:lpstr>
      <vt:lpstr>Afrotheria: Paenungulata: Proboscidia</vt:lpstr>
      <vt:lpstr>Afrotheria: Paenungulata: Proboscidia</vt:lpstr>
      <vt:lpstr>Afrotheria: Paenungulata: Proboscidia</vt:lpstr>
      <vt:lpstr>Afrotheria: Paenungulata:  Proboscidia</vt:lpstr>
      <vt:lpstr>Afrotheria: Paenungulata (Hyrax)</vt:lpstr>
      <vt:lpstr>Afrotheria: Paenungulata: Sirenia</vt:lpstr>
      <vt:lpstr>Afrotheria: Paenungulata: Sirenia</vt:lpstr>
      <vt:lpstr>Afrotheria: Paenungulata: Sirenia</vt:lpstr>
      <vt:lpstr>Afrotheria: Paenungulata: Sirenia</vt:lpstr>
      <vt:lpstr>Afrotheria: Stellar’s Sea Cow</vt:lpstr>
      <vt:lpstr>Afrotheria: Paenungulata: Sirenia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Mitchell</dc:creator>
  <cp:lastModifiedBy>Jonathan Mitchell</cp:lastModifiedBy>
  <cp:revision>9</cp:revision>
  <dcterms:created xsi:type="dcterms:W3CDTF">2020-11-13T14:51:57Z</dcterms:created>
  <dcterms:modified xsi:type="dcterms:W3CDTF">2020-11-16T14:52:16Z</dcterms:modified>
</cp:coreProperties>
</file>